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8" r:id="rId1"/>
  </p:sldMasterIdLst>
  <p:notesMasterIdLst>
    <p:notesMasterId r:id="rId10"/>
  </p:notesMasterIdLst>
  <p:sldIdLst>
    <p:sldId id="263" r:id="rId2"/>
    <p:sldId id="256" r:id="rId3"/>
    <p:sldId id="257" r:id="rId4"/>
    <p:sldId id="258" r:id="rId5"/>
    <p:sldId id="259" r:id="rId6"/>
    <p:sldId id="261" r:id="rId7"/>
    <p:sldId id="260" r:id="rId8"/>
    <p:sldId id="262"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00" autoAdjust="0"/>
    <p:restoredTop sz="94660"/>
  </p:normalViewPr>
  <p:slideViewPr>
    <p:cSldViewPr snapToGrid="0">
      <p:cViewPr varScale="1">
        <p:scale>
          <a:sx n="69" d="100"/>
          <a:sy n="69" d="100"/>
        </p:scale>
        <p:origin x="55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47A8DC5-F0C2-48D0-93CC-B82FEBC3CB45}" type="datetimeFigureOut">
              <a:rPr lang="en-US" smtClean="0"/>
              <a:t>9/9/2021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AF784B3-3074-47FE-8C59-E269E4A86171}" type="slidenum">
              <a:rPr lang="en-US" smtClean="0"/>
              <a:t>‹#›</a:t>
            </a:fld>
            <a:endParaRPr lang="en-US"/>
          </a:p>
        </p:txBody>
      </p:sp>
    </p:spTree>
    <p:extLst>
      <p:ext uri="{BB962C8B-B14F-4D97-AF65-F5344CB8AC3E}">
        <p14:creationId xmlns:p14="http://schemas.microsoft.com/office/powerpoint/2010/main" val="37137349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Organ donation is the process where a person allows an organ of their own to be removed and transplanted to another person. Transplant has to be done by either legal consent of the donor while alive or by the consent of next of kin after death.</a:t>
            </a:r>
          </a:p>
          <a:p>
            <a:r>
              <a:rPr lang="en-US" dirty="0"/>
              <a:t>An ethical dilemma refers to a situation where a choice has to be made regarding two courses of action that seem ethically correct at the moment. Medical practitioners are always faced with situations presenting ethical dilemmas, which may present a lot of challenges to their careers and institutions in general. </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3</a:t>
            </a:fld>
            <a:endParaRPr lang="en-US"/>
          </a:p>
        </p:txBody>
      </p:sp>
    </p:spTree>
    <p:extLst>
      <p:ext uri="{BB962C8B-B14F-4D97-AF65-F5344CB8AC3E}">
        <p14:creationId xmlns:p14="http://schemas.microsoft.com/office/powerpoint/2010/main" val="31650941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article by (</a:t>
            </a:r>
            <a:r>
              <a:rPr lang="en-US" dirty="0" err="1"/>
              <a:t>krekula</a:t>
            </a:r>
            <a:r>
              <a:rPr lang="en-US" dirty="0"/>
              <a:t> et al, 2018) argues there is an importance in ensuring transparency about the entire process of organ donation.</a:t>
            </a:r>
          </a:p>
          <a:p>
            <a:r>
              <a:rPr lang="en-US" dirty="0"/>
              <a:t>Results show that many relatives of the donor do not understand organ donation. However, most donors or relatives were inclined or inspired to help after having lost a family member. </a:t>
            </a:r>
          </a:p>
          <a:p>
            <a:r>
              <a:rPr lang="en-US" dirty="0"/>
              <a:t>Thus, this study indicated an acceptance of the medical procedures necessary in order to enable organ donation after death.</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4</a:t>
            </a:fld>
            <a:endParaRPr lang="en-US"/>
          </a:p>
        </p:txBody>
      </p:sp>
    </p:spTree>
    <p:extLst>
      <p:ext uri="{BB962C8B-B14F-4D97-AF65-F5344CB8AC3E}">
        <p14:creationId xmlns:p14="http://schemas.microsoft.com/office/powerpoint/2010/main" val="33195769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Breach of duty, injury, damages, and proximate cause are the major problems that may lead to ethical dilemma issues and malpractice suits. Therefore, ethical dilemmas in nursing could lead to a decline in the quality of care, moral distress, and problematic clinical relations amongst colleagues. That is, the quality of care is dependent on how medical practitioners present themselves and how they relate with their patients. </a:t>
            </a:r>
          </a:p>
          <a:p>
            <a:r>
              <a:rPr lang="en-US" dirty="0"/>
              <a:t>Breach of privacy and confidentiality.</a:t>
            </a:r>
          </a:p>
          <a:p>
            <a:r>
              <a:rPr lang="en-US" dirty="0"/>
              <a:t>Breach of confidentiality of participants' personal information, lack of informed consent, and the possibility of participants during the donation process. Moreover, falsification and fabrication of results by the practitioners by making up of their data, leading to integrity issues. Also, medical practitioners turning a blind eye to misconduct, and failing to report oversight which led to dropping out of donors, and unlawful death of participants. </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5</a:t>
            </a:fld>
            <a:endParaRPr lang="en-US"/>
          </a:p>
        </p:txBody>
      </p:sp>
    </p:spTree>
    <p:extLst>
      <p:ext uri="{BB962C8B-B14F-4D97-AF65-F5344CB8AC3E}">
        <p14:creationId xmlns:p14="http://schemas.microsoft.com/office/powerpoint/2010/main" val="8932943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Following standardized procedures.</a:t>
            </a:r>
          </a:p>
          <a:p>
            <a:r>
              <a:rPr lang="en-US" dirty="0"/>
              <a:t>Standardized procedures ensure that physician and non-physician practitioners provide effective diagnosis, administer prescription, and offer efficient primary care. Moreover, it ensures that malpractice suits are avoided.</a:t>
            </a:r>
          </a:p>
          <a:p>
            <a:r>
              <a:rPr lang="en-US" dirty="0"/>
              <a:t>Code of ethics.</a:t>
            </a:r>
          </a:p>
          <a:p>
            <a:r>
              <a:rPr lang="en-US" dirty="0"/>
              <a:t>The major principles of ethics are in line with the public health services in terms of respect, beneficence, and justice. Respect involves consideration of the feelings, rights, and wishes of co-workers within the health institution. Beneficence involves ensuring health benefits are maximized while harm is kept at a minimum. Justice involves the even distribution of resources, benefits, and cost. </a:t>
            </a:r>
          </a:p>
          <a:p>
            <a:endParaRPr lang="en-US" dirty="0"/>
          </a:p>
        </p:txBody>
      </p:sp>
      <p:sp>
        <p:nvSpPr>
          <p:cNvPr id="4" name="Slide Number Placeholder 3"/>
          <p:cNvSpPr>
            <a:spLocks noGrp="1"/>
          </p:cNvSpPr>
          <p:nvPr>
            <p:ph type="sldNum" sz="quarter" idx="5"/>
          </p:nvPr>
        </p:nvSpPr>
        <p:spPr/>
        <p:txBody>
          <a:bodyPr/>
          <a:lstStyle/>
          <a:p>
            <a:fld id="{AAF784B3-3074-47FE-8C59-E269E4A86171}" type="slidenum">
              <a:rPr lang="en-US" smtClean="0"/>
              <a:t>6</a:t>
            </a:fld>
            <a:endParaRPr lang="en-US"/>
          </a:p>
        </p:txBody>
      </p:sp>
    </p:spTree>
    <p:extLst>
      <p:ext uri="{BB962C8B-B14F-4D97-AF65-F5344CB8AC3E}">
        <p14:creationId xmlns:p14="http://schemas.microsoft.com/office/powerpoint/2010/main" val="20111549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40490372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10981096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194019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8166312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37638928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5055367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35879207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31641973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1861639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E826366-88AD-4EE8-977F-1A42A5EA4C2E}" type="datetimeFigureOut">
              <a:rPr lang="en-US" smtClean="0"/>
              <a:t>9/9/2021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17243313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E826366-88AD-4EE8-977F-1A42A5EA4C2E}"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3360697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1E826366-88AD-4EE8-977F-1A42A5EA4C2E}" type="datetimeFigureOut">
              <a:rPr lang="en-US" smtClean="0"/>
              <a:t>9/9/2021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3248223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1E826366-88AD-4EE8-977F-1A42A5EA4C2E}" type="datetimeFigureOut">
              <a:rPr lang="en-US" smtClean="0"/>
              <a:t>9/9/2021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174321533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E826366-88AD-4EE8-977F-1A42A5EA4C2E}" type="datetimeFigureOut">
              <a:rPr lang="en-US" smtClean="0"/>
              <a:t>9/9/2021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1202951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E826366-88AD-4EE8-977F-1A42A5EA4C2E}"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20199523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E826366-88AD-4EE8-977F-1A42A5EA4C2E}" type="datetimeFigureOut">
              <a:rPr lang="en-US" smtClean="0"/>
              <a:t>9/9/2021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7020F08-ABC9-45E7-BAF0-FF793CF64872}" type="slidenum">
              <a:rPr lang="en-US" smtClean="0"/>
              <a:t>‹#›</a:t>
            </a:fld>
            <a:endParaRPr lang="en-US"/>
          </a:p>
        </p:txBody>
      </p:sp>
    </p:spTree>
    <p:extLst>
      <p:ext uri="{BB962C8B-B14F-4D97-AF65-F5344CB8AC3E}">
        <p14:creationId xmlns:p14="http://schemas.microsoft.com/office/powerpoint/2010/main" val="132551552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E826366-88AD-4EE8-977F-1A42A5EA4C2E}" type="datetimeFigureOut">
              <a:rPr lang="en-US" smtClean="0"/>
              <a:t>9/9/2021</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F7020F08-ABC9-45E7-BAF0-FF793CF64872}" type="slidenum">
              <a:rPr lang="en-US" smtClean="0"/>
              <a:t>‹#›</a:t>
            </a:fld>
            <a:endParaRPr lang="en-US"/>
          </a:p>
        </p:txBody>
      </p:sp>
    </p:spTree>
    <p:extLst>
      <p:ext uri="{BB962C8B-B14F-4D97-AF65-F5344CB8AC3E}">
        <p14:creationId xmlns:p14="http://schemas.microsoft.com/office/powerpoint/2010/main" val="4210085348"/>
      </p:ext>
    </p:extLst>
  </p:cSld>
  <p:clrMap bg1="lt1" tx1="dk1" bg2="lt2" tx2="dk2" accent1="accent1" accent2="accent2" accent3="accent3" accent4="accent4" accent5="accent5" accent6="accent6" hlink="hlink" folHlink="folHlink"/>
  <p:sldLayoutIdLst>
    <p:sldLayoutId id="2147483749" r:id="rId1"/>
    <p:sldLayoutId id="2147483750" r:id="rId2"/>
    <p:sldLayoutId id="2147483751" r:id="rId3"/>
    <p:sldLayoutId id="2147483752" r:id="rId4"/>
    <p:sldLayoutId id="2147483753" r:id="rId5"/>
    <p:sldLayoutId id="2147483754" r:id="rId6"/>
    <p:sldLayoutId id="2147483755" r:id="rId7"/>
    <p:sldLayoutId id="2147483756" r:id="rId8"/>
    <p:sldLayoutId id="2147483757" r:id="rId9"/>
    <p:sldLayoutId id="2147483758" r:id="rId10"/>
    <p:sldLayoutId id="2147483759" r:id="rId11"/>
    <p:sldLayoutId id="2147483760" r:id="rId12"/>
    <p:sldLayoutId id="2147483761" r:id="rId13"/>
    <p:sldLayoutId id="2147483762" r:id="rId14"/>
    <p:sldLayoutId id="2147483763" r:id="rId15"/>
    <p:sldLayoutId id="2147483764"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a:extLst>
              <a:ext uri="{FF2B5EF4-FFF2-40B4-BE49-F238E27FC236}">
                <a16:creationId xmlns:a16="http://schemas.microsoft.com/office/drawing/2014/main" id="{2B0E2C9C-BCB4-4B01-8D48-C7B5727F9DA9}"/>
              </a:ext>
            </a:extLst>
          </p:cNvPr>
          <p:cNvSpPr txBox="1"/>
          <p:nvPr/>
        </p:nvSpPr>
        <p:spPr>
          <a:xfrm>
            <a:off x="2495006" y="3244334"/>
            <a:ext cx="5728062" cy="523220"/>
          </a:xfrm>
          <a:prstGeom prst="rect">
            <a:avLst/>
          </a:prstGeom>
          <a:noFill/>
        </p:spPr>
        <p:txBody>
          <a:bodyPr wrap="square">
            <a:spAutoFit/>
          </a:bodyPr>
          <a:lstStyle/>
          <a:p>
            <a:pPr algn="ctr"/>
            <a:r>
              <a:rPr lang="en-US" sz="2800" dirty="0">
                <a:latin typeface="Times New Roman" panose="02020603050405020304" pitchFamily="18" charset="0"/>
                <a:cs typeface="Times New Roman" panose="02020603050405020304" pitchFamily="18" charset="0"/>
              </a:rPr>
              <a:t>Organ Donation And Ethical Dilemma</a:t>
            </a:r>
          </a:p>
        </p:txBody>
      </p:sp>
    </p:spTree>
    <p:extLst>
      <p:ext uri="{BB962C8B-B14F-4D97-AF65-F5344CB8AC3E}">
        <p14:creationId xmlns:p14="http://schemas.microsoft.com/office/powerpoint/2010/main" val="30503042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5D9939-D168-4864-9D5D-998136CC3F93}"/>
              </a:ext>
            </a:extLst>
          </p:cNvPr>
          <p:cNvSpPr>
            <a:spLocks noGrp="1"/>
          </p:cNvSpPr>
          <p:nvPr>
            <p:ph type="ctrTitle"/>
          </p:nvPr>
        </p:nvSpPr>
        <p:spPr>
          <a:xfrm>
            <a:off x="1524000" y="1122362"/>
            <a:ext cx="9144000" cy="4930707"/>
          </a:xfrm>
        </p:spPr>
        <p:txBody>
          <a:bodyPr>
            <a:normAutofit/>
          </a:bodyPr>
          <a:lstStyle/>
          <a:p>
            <a:pPr algn="ctr"/>
            <a:r>
              <a:rPr lang="en-US" sz="4400" b="1" dirty="0">
                <a:latin typeface="Times New Roman" panose="02020603050405020304" pitchFamily="18" charset="0"/>
                <a:cs typeface="Times New Roman" panose="02020603050405020304" pitchFamily="18" charset="0"/>
              </a:rPr>
              <a:t>Organ Donation And Ethical Dilemma.</a:t>
            </a:r>
            <a:br>
              <a:rPr lang="en-US" sz="44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Student Name.</a:t>
            </a:r>
            <a:br>
              <a:rPr lang="en-US" sz="44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Institution Affiliation.</a:t>
            </a:r>
            <a:br>
              <a:rPr lang="en-US" sz="4400" b="1" dirty="0">
                <a:latin typeface="Times New Roman" panose="02020603050405020304" pitchFamily="18" charset="0"/>
                <a:cs typeface="Times New Roman" panose="02020603050405020304" pitchFamily="18" charset="0"/>
              </a:rPr>
            </a:br>
            <a:r>
              <a:rPr lang="en-US" sz="4400" b="1" dirty="0">
                <a:latin typeface="Times New Roman" panose="02020603050405020304" pitchFamily="18" charset="0"/>
                <a:cs typeface="Times New Roman" panose="02020603050405020304" pitchFamily="18" charset="0"/>
              </a:rPr>
              <a:t>Date</a:t>
            </a:r>
            <a:r>
              <a:rPr lang="en-US" sz="5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4366858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2594D5-9607-44C9-99CD-F853E0D6A2B0}"/>
              </a:ext>
            </a:extLst>
          </p:cNvPr>
          <p:cNvSpPr>
            <a:spLocks noGrp="1"/>
          </p:cNvSpPr>
          <p:nvPr>
            <p:ph type="title"/>
          </p:nvPr>
        </p:nvSpPr>
        <p:spPr>
          <a:xfrm>
            <a:off x="838200" y="1390917"/>
            <a:ext cx="10515600" cy="1068947"/>
          </a:xfrm>
        </p:spPr>
        <p:txBody>
          <a:bodyPr/>
          <a:lstStyle/>
          <a:p>
            <a:pPr algn="ctr"/>
            <a:r>
              <a:rPr lang="en-US" b="1" dirty="0">
                <a:latin typeface="Times New Roman" panose="02020603050405020304" pitchFamily="18" charset="0"/>
                <a:cs typeface="Times New Roman" panose="02020603050405020304" pitchFamily="18" charset="0"/>
              </a:rPr>
              <a:t>Introduction.</a:t>
            </a:r>
          </a:p>
        </p:txBody>
      </p:sp>
      <p:sp>
        <p:nvSpPr>
          <p:cNvPr id="3" name="Content Placeholder 2">
            <a:extLst>
              <a:ext uri="{FF2B5EF4-FFF2-40B4-BE49-F238E27FC236}">
                <a16:creationId xmlns:a16="http://schemas.microsoft.com/office/drawing/2014/main" id="{9874BCD4-940B-4EE2-9816-1742B42E805A}"/>
              </a:ext>
            </a:extLst>
          </p:cNvPr>
          <p:cNvSpPr>
            <a:spLocks noGrp="1"/>
          </p:cNvSpPr>
          <p:nvPr>
            <p:ph idx="1"/>
          </p:nvPr>
        </p:nvSpPr>
        <p:spPr>
          <a:xfrm>
            <a:off x="838200" y="2807593"/>
            <a:ext cx="10515600" cy="3369369"/>
          </a:xfrm>
        </p:spPr>
        <p:txBody>
          <a:bodyPr/>
          <a:lstStyle/>
          <a:p>
            <a:pPr algn="ctr"/>
            <a:r>
              <a:rPr lang="en-US" sz="2000" dirty="0">
                <a:latin typeface="Times New Roman" panose="02020603050405020304" pitchFamily="18" charset="0"/>
              </a:rPr>
              <a:t>Organ donation is the process where a person allows an organ of their own to be removed and transplanted to another person. Transplant has to be done by either legal consent of the donor while alive or by the consent of next of kin after death.</a:t>
            </a:r>
          </a:p>
          <a:p>
            <a:pPr algn="ctr"/>
            <a:r>
              <a:rPr lang="en-US" sz="2000" dirty="0">
                <a:effectLst/>
                <a:latin typeface="Times New Roman" panose="02020603050405020304" pitchFamily="18" charset="0"/>
                <a:ea typeface="Calibri" panose="020F0502020204030204" pitchFamily="34" charset="0"/>
              </a:rPr>
              <a:t>An ethical dilemma refers to a situation where a choice has to be made regarding two courses of action that seem ethically correct at the moment. Medical practitioners are always faced with situations presenting ethical dilemmas, which may present a lot of challenges to their careers and institutions in general. </a:t>
            </a:r>
            <a:endParaRPr lang="en-US" sz="2000" dirty="0">
              <a:latin typeface="Times New Roman" panose="02020603050405020304" pitchFamily="18" charset="0"/>
              <a:ea typeface="Calibri" panose="020F0502020204030204" pitchFamily="34" charset="0"/>
            </a:endParaRPr>
          </a:p>
          <a:p>
            <a:endParaRPr lang="en-US" dirty="0"/>
          </a:p>
        </p:txBody>
      </p:sp>
    </p:spTree>
    <p:extLst>
      <p:ext uri="{BB962C8B-B14F-4D97-AF65-F5344CB8AC3E}">
        <p14:creationId xmlns:p14="http://schemas.microsoft.com/office/powerpoint/2010/main" val="39949021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3CC33-DC64-4E7C-90F0-1E060FD03BDC}"/>
              </a:ext>
            </a:extLst>
          </p:cNvPr>
          <p:cNvSpPr>
            <a:spLocks noGrp="1"/>
          </p:cNvSpPr>
          <p:nvPr>
            <p:ph type="title"/>
          </p:nvPr>
        </p:nvSpPr>
        <p:spPr>
          <a:xfrm>
            <a:off x="838200" y="365125"/>
            <a:ext cx="10515600" cy="1785647"/>
          </a:xfrm>
        </p:spPr>
        <p:txBody>
          <a:bodyPr/>
          <a:lstStyle/>
          <a:p>
            <a:pPr algn="ctr"/>
            <a:r>
              <a:rPr lang="en-US" b="1" dirty="0">
                <a:latin typeface="Times New Roman" panose="02020603050405020304" pitchFamily="18" charset="0"/>
                <a:cs typeface="Times New Roman" panose="02020603050405020304" pitchFamily="18" charset="0"/>
              </a:rPr>
              <a:t>Donation and Ethical Dilemma.</a:t>
            </a:r>
          </a:p>
        </p:txBody>
      </p:sp>
      <p:sp>
        <p:nvSpPr>
          <p:cNvPr id="3" name="Content Placeholder 2">
            <a:extLst>
              <a:ext uri="{FF2B5EF4-FFF2-40B4-BE49-F238E27FC236}">
                <a16:creationId xmlns:a16="http://schemas.microsoft.com/office/drawing/2014/main" id="{501EA4CC-756A-44A6-B563-B63EDB7D7E5C}"/>
              </a:ext>
            </a:extLst>
          </p:cNvPr>
          <p:cNvSpPr>
            <a:spLocks noGrp="1"/>
          </p:cNvSpPr>
          <p:nvPr>
            <p:ph idx="1"/>
          </p:nvPr>
        </p:nvSpPr>
        <p:spPr>
          <a:xfrm>
            <a:off x="838200" y="2382591"/>
            <a:ext cx="10515600" cy="3794371"/>
          </a:xfrm>
        </p:spPr>
        <p:txBody>
          <a:bodyPr>
            <a:normAutofit/>
          </a:bodyPr>
          <a:lstStyle/>
          <a:p>
            <a:pPr algn="ctr"/>
            <a:r>
              <a:rPr lang="en-US" sz="2400" dirty="0">
                <a:latin typeface="Times New Roman" panose="02020603050405020304" pitchFamily="18" charset="0"/>
                <a:cs typeface="Times New Roman" panose="02020603050405020304" pitchFamily="18" charset="0"/>
              </a:rPr>
              <a:t>The article by (</a:t>
            </a:r>
            <a:r>
              <a:rPr lang="en-US" sz="2400" dirty="0" err="1">
                <a:latin typeface="Times New Roman" panose="02020603050405020304" pitchFamily="18" charset="0"/>
                <a:cs typeface="Times New Roman" panose="02020603050405020304" pitchFamily="18" charset="0"/>
              </a:rPr>
              <a:t>krekula</a:t>
            </a:r>
            <a:r>
              <a:rPr lang="en-US" sz="2400" dirty="0">
                <a:latin typeface="Times New Roman" panose="02020603050405020304" pitchFamily="18" charset="0"/>
                <a:cs typeface="Times New Roman" panose="02020603050405020304" pitchFamily="18" charset="0"/>
              </a:rPr>
              <a:t> et al, 2018) argues there is an importance in ensuring transparency about the entire process of organ donation.</a:t>
            </a:r>
          </a:p>
          <a:p>
            <a:pPr algn="ctr"/>
            <a:r>
              <a:rPr lang="en-US" sz="2400" dirty="0">
                <a:latin typeface="Times New Roman" panose="02020603050405020304" pitchFamily="18" charset="0"/>
                <a:cs typeface="Times New Roman" panose="02020603050405020304" pitchFamily="18" charset="0"/>
              </a:rPr>
              <a:t>Results show that many relatives of the donor do not understand organ donation. However, most donors or relatives were inclined or inspired to help after having lost a family member. </a:t>
            </a:r>
          </a:p>
          <a:p>
            <a:pPr algn="ctr"/>
            <a:r>
              <a:rPr lang="en-US" sz="2400" dirty="0">
                <a:effectLst/>
                <a:latin typeface="Times New Roman" panose="02020603050405020304" pitchFamily="18" charset="0"/>
                <a:ea typeface="Times New Roman" panose="02020603050405020304" pitchFamily="18" charset="0"/>
                <a:cs typeface="Times New Roman" panose="02020603050405020304" pitchFamily="18" charset="0"/>
              </a:rPr>
              <a:t>Thus, this study indicated an acceptance of the medical procedures necessary in order to enable organ donation after death.</a:t>
            </a:r>
            <a:endParaRPr lang="en-US" sz="2400" dirty="0">
              <a:effectLst/>
              <a:latin typeface="Times New Roman" panose="02020603050405020304" pitchFamily="18"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61620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A45DC9-5B7B-4A8C-A6DE-28B4BA574098}"/>
              </a:ext>
            </a:extLst>
          </p:cNvPr>
          <p:cNvSpPr>
            <a:spLocks noGrp="1"/>
          </p:cNvSpPr>
          <p:nvPr>
            <p:ph type="title"/>
          </p:nvPr>
        </p:nvSpPr>
        <p:spPr/>
        <p:txBody>
          <a:bodyPr>
            <a:normAutofit/>
          </a:bodyPr>
          <a:lstStyle/>
          <a:p>
            <a:pPr algn="ctr"/>
            <a:r>
              <a:rPr lang="en-US" sz="4000" b="1" dirty="0">
                <a:latin typeface="Times New Roman" panose="02020603050405020304" pitchFamily="18" charset="0"/>
                <a:cs typeface="Times New Roman" panose="02020603050405020304" pitchFamily="18" charset="0"/>
              </a:rPr>
              <a:t>Ethical issues using Deontological approach.</a:t>
            </a:r>
          </a:p>
        </p:txBody>
      </p:sp>
      <p:sp>
        <p:nvSpPr>
          <p:cNvPr id="3" name="Content Placeholder 2">
            <a:extLst>
              <a:ext uri="{FF2B5EF4-FFF2-40B4-BE49-F238E27FC236}">
                <a16:creationId xmlns:a16="http://schemas.microsoft.com/office/drawing/2014/main" id="{8F9556F8-6B4B-4265-860B-BC68AA89966A}"/>
              </a:ext>
            </a:extLst>
          </p:cNvPr>
          <p:cNvSpPr>
            <a:spLocks noGrp="1"/>
          </p:cNvSpPr>
          <p:nvPr>
            <p:ph idx="1"/>
          </p:nvPr>
        </p:nvSpPr>
        <p:spPr/>
        <p:txBody>
          <a:bodyPr>
            <a:normAutofit fontScale="92500" lnSpcReduction="20000"/>
          </a:bodyPr>
          <a:lstStyle/>
          <a:p>
            <a:pPr algn="ctr"/>
            <a:r>
              <a:rPr lang="en-US" sz="2000" b="1" dirty="0">
                <a:latin typeface="Times New Roman" panose="02020603050405020304" pitchFamily="18" charset="0"/>
                <a:ea typeface="Calibri" panose="020F0502020204030204" pitchFamily="34" charset="0"/>
                <a:cs typeface="Times New Roman" panose="02020603050405020304" pitchFamily="18" charset="0"/>
              </a:rPr>
              <a:t>Breach of d</a:t>
            </a:r>
            <a:r>
              <a:rPr lang="en-US" sz="2000" b="1" dirty="0">
                <a:effectLst/>
                <a:latin typeface="Times New Roman" panose="02020603050405020304" pitchFamily="18" charset="0"/>
                <a:ea typeface="Calibri" panose="020F0502020204030204" pitchFamily="34" charset="0"/>
                <a:cs typeface="Times New Roman" panose="02020603050405020304" pitchFamily="18" charset="0"/>
              </a:rPr>
              <a:t>uty.  </a:t>
            </a:r>
          </a:p>
          <a:p>
            <a:pPr algn="ctr"/>
            <a:r>
              <a:rPr lang="en-US" sz="2000" dirty="0">
                <a:latin typeface="Times New Roman" panose="02020603050405020304" pitchFamily="18" charset="0"/>
                <a:ea typeface="Calibri" panose="020F0502020204030204" pitchFamily="34" charset="0"/>
                <a:cs typeface="Times New Roman" panose="02020603050405020304" pitchFamily="18" charset="0"/>
              </a:rPr>
              <a:t>B</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reach of duty, injury, damages, and proximate cause are the major problems that may lead to ethical dilemma issues and malpractice suits. Therefore, ethical dilemmas in nursing could lead to a decline in the quality of care, moral distress, and problematic clinical relations amongst colleagues. That is, the quality of care is dependent on how medical practitioners present themselves and how they relate with their patients. </a:t>
            </a:r>
          </a:p>
          <a:p>
            <a:pPr algn="ctr"/>
            <a:r>
              <a:rPr lang="en-US" sz="2000" b="1" dirty="0">
                <a:latin typeface="Times New Roman" panose="02020603050405020304" pitchFamily="18" charset="0"/>
                <a:cs typeface="Times New Roman" panose="02020603050405020304" pitchFamily="18" charset="0"/>
              </a:rPr>
              <a:t>Breach of privacy and confidentiality.</a:t>
            </a:r>
          </a:p>
          <a:p>
            <a:pPr algn="ctr"/>
            <a:r>
              <a:rPr lang="en-US" sz="2000" dirty="0">
                <a:effectLst/>
                <a:latin typeface="Times New Roman" panose="02020603050405020304" pitchFamily="18" charset="0"/>
                <a:ea typeface="Calibri" panose="020F0502020204030204" pitchFamily="34" charset="0"/>
              </a:rPr>
              <a:t>Breach of confidentiality of participants' personal information, lack of informed consent, and the possibility of participants durin</a:t>
            </a:r>
            <a:r>
              <a:rPr lang="en-US" sz="2000" dirty="0">
                <a:latin typeface="Times New Roman" panose="02020603050405020304" pitchFamily="18" charset="0"/>
                <a:ea typeface="Calibri" panose="020F0502020204030204" pitchFamily="34" charset="0"/>
              </a:rPr>
              <a:t>g the donation process</a:t>
            </a:r>
            <a:r>
              <a:rPr lang="en-US" sz="2000" dirty="0">
                <a:effectLst/>
                <a:latin typeface="Times New Roman" panose="02020603050405020304" pitchFamily="18" charset="0"/>
                <a:ea typeface="Calibri" panose="020F0502020204030204" pitchFamily="34" charset="0"/>
              </a:rPr>
              <a:t>. Moreover, falsification and fabrication of results by the practitioners by making up of their data, leading to integrity issues. Also, medical practitioners turning a blind eye to misconduct, and failing to report oversight which led to dropping out of donors, and unlawful death of participants. </a:t>
            </a:r>
            <a:endParaRPr lang="en-US" sz="2000" dirty="0"/>
          </a:p>
        </p:txBody>
      </p:sp>
    </p:spTree>
    <p:extLst>
      <p:ext uri="{BB962C8B-B14F-4D97-AF65-F5344CB8AC3E}">
        <p14:creationId xmlns:p14="http://schemas.microsoft.com/office/powerpoint/2010/main" val="16425558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E1AFA6-EC49-4802-A68D-14C89D75D154}"/>
              </a:ext>
            </a:extLst>
          </p:cNvPr>
          <p:cNvSpPr>
            <a:spLocks noGrp="1"/>
          </p:cNvSpPr>
          <p:nvPr>
            <p:ph type="title"/>
          </p:nvPr>
        </p:nvSpPr>
        <p:spPr>
          <a:xfrm>
            <a:off x="838200" y="365125"/>
            <a:ext cx="10515600" cy="1708374"/>
          </a:xfrm>
        </p:spPr>
        <p:txBody>
          <a:bodyPr/>
          <a:lstStyle/>
          <a:p>
            <a:pPr algn="ctr"/>
            <a:r>
              <a:rPr lang="en-US" b="1" dirty="0">
                <a:latin typeface="Times New Roman" panose="02020603050405020304" pitchFamily="18" charset="0"/>
                <a:cs typeface="Times New Roman" panose="02020603050405020304" pitchFamily="18" charset="0"/>
              </a:rPr>
              <a:t>Strategies to Minimize conflict. </a:t>
            </a:r>
          </a:p>
        </p:txBody>
      </p:sp>
      <p:sp>
        <p:nvSpPr>
          <p:cNvPr id="3" name="Content Placeholder 2">
            <a:extLst>
              <a:ext uri="{FF2B5EF4-FFF2-40B4-BE49-F238E27FC236}">
                <a16:creationId xmlns:a16="http://schemas.microsoft.com/office/drawing/2014/main" id="{5ADBB4BF-1389-49C0-9EB7-90897D484EE2}"/>
              </a:ext>
            </a:extLst>
          </p:cNvPr>
          <p:cNvSpPr>
            <a:spLocks noGrp="1"/>
          </p:cNvSpPr>
          <p:nvPr>
            <p:ph idx="1"/>
          </p:nvPr>
        </p:nvSpPr>
        <p:spPr>
          <a:xfrm>
            <a:off x="838200" y="2511379"/>
            <a:ext cx="10515600" cy="3665583"/>
          </a:xfrm>
        </p:spPr>
        <p:txBody>
          <a:bodyPr/>
          <a:lstStyle/>
          <a:p>
            <a:pPr algn="ctr"/>
            <a:r>
              <a:rPr lang="en-US" sz="2000" b="1" dirty="0">
                <a:latin typeface="Times New Roman" panose="02020603050405020304" pitchFamily="18" charset="0"/>
                <a:cs typeface="Times New Roman" panose="02020603050405020304" pitchFamily="18" charset="0"/>
              </a:rPr>
              <a:t>Following standardized procedures.</a:t>
            </a:r>
          </a:p>
          <a:p>
            <a:pPr algn="ctr"/>
            <a:r>
              <a:rPr lang="en-US" sz="2000" dirty="0">
                <a:latin typeface="Times New Roman" panose="02020603050405020304" pitchFamily="18" charset="0"/>
                <a:ea typeface="Calibri" panose="020F0502020204030204" pitchFamily="34" charset="0"/>
                <a:cs typeface="Times New Roman" panose="02020603050405020304" pitchFamily="18" charset="0"/>
              </a:rPr>
              <a:t>S</a:t>
            </a: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tandardized procedures ensure that physician and non-physician practitioners provide effective diagnosis, administer prescription, and offer efficient primary care. Moreover, it ensures that malpractice suits are avoided.</a:t>
            </a:r>
            <a:endParaRPr lang="en-US" sz="2000" dirty="0">
              <a:latin typeface="Times New Roman" panose="02020603050405020304" pitchFamily="18" charset="0"/>
              <a:cs typeface="Times New Roman" panose="02020603050405020304" pitchFamily="18" charset="0"/>
            </a:endParaRPr>
          </a:p>
          <a:p>
            <a:pPr algn="ctr"/>
            <a:r>
              <a:rPr lang="en-US" sz="2000" b="1" dirty="0">
                <a:latin typeface="Times New Roman" panose="02020603050405020304" pitchFamily="18" charset="0"/>
                <a:cs typeface="Times New Roman" panose="02020603050405020304" pitchFamily="18" charset="0"/>
              </a:rPr>
              <a:t>Code of ethics.</a:t>
            </a:r>
          </a:p>
          <a:p>
            <a:pPr algn="ctr"/>
            <a:r>
              <a:rPr lang="en-US" sz="2000" dirty="0">
                <a:effectLst/>
                <a:latin typeface="Times New Roman" panose="02020603050405020304" pitchFamily="18" charset="0"/>
                <a:ea typeface="Calibri" panose="020F0502020204030204" pitchFamily="34" charset="0"/>
                <a:cs typeface="Times New Roman" panose="02020603050405020304" pitchFamily="18" charset="0"/>
              </a:rPr>
              <a:t>The major principles of ethics are in line with the public health services in terms of respect, beneficence, and justice. Respect involves consideration of the feelings, rights, and wishes of co-workers within the health institution. Beneficence involves ensuring health benefits are maximized while harm is kept at a minimum. Justice involves the even distribution of resources, benefits, and cost. </a:t>
            </a:r>
          </a:p>
          <a:p>
            <a:pPr marL="0" indent="0">
              <a:buNone/>
            </a:pPr>
            <a:endParaRPr lang="en-US" dirty="0"/>
          </a:p>
        </p:txBody>
      </p:sp>
    </p:spTree>
    <p:extLst>
      <p:ext uri="{BB962C8B-B14F-4D97-AF65-F5344CB8AC3E}">
        <p14:creationId xmlns:p14="http://schemas.microsoft.com/office/powerpoint/2010/main" val="239966167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8649-A3AF-4DE0-85F6-F07DCBE7B06B}"/>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Conclusion</a:t>
            </a:r>
          </a:p>
        </p:txBody>
      </p:sp>
      <p:sp>
        <p:nvSpPr>
          <p:cNvPr id="3" name="Content Placeholder 2">
            <a:extLst>
              <a:ext uri="{FF2B5EF4-FFF2-40B4-BE49-F238E27FC236}">
                <a16:creationId xmlns:a16="http://schemas.microsoft.com/office/drawing/2014/main" id="{1AE8740F-ADEF-4C48-AB5B-7C2A204D9AC6}"/>
              </a:ext>
            </a:extLst>
          </p:cNvPr>
          <p:cNvSpPr>
            <a:spLocks noGrp="1"/>
          </p:cNvSpPr>
          <p:nvPr>
            <p:ph idx="1"/>
          </p:nvPr>
        </p:nvSpPr>
        <p:spPr>
          <a:xfrm>
            <a:off x="838200" y="2601531"/>
            <a:ext cx="10515600" cy="3575431"/>
          </a:xfrm>
        </p:spPr>
        <p:txBody>
          <a:bodyPr/>
          <a:lstStyle/>
          <a:p>
            <a:pPr algn="ctr"/>
            <a:r>
              <a:rPr lang="en-US" sz="2800" dirty="0">
                <a:effectLst/>
                <a:latin typeface="Times New Roman" panose="02020603050405020304" pitchFamily="18" charset="0"/>
                <a:ea typeface="Calibri" panose="020F0502020204030204" pitchFamily="34" charset="0"/>
                <a:cs typeface="Times New Roman" panose="02020603050405020304" pitchFamily="18" charset="0"/>
              </a:rPr>
              <a:t>Based on research by (Geiger, 2020), ethics within an institution are important since healthcare workers must recognize dilemmas, make good judgments, and decisions based on their values, and the laws that govern nursing.</a:t>
            </a:r>
          </a:p>
          <a:p>
            <a:endParaRPr lang="en-US" dirty="0"/>
          </a:p>
        </p:txBody>
      </p:sp>
    </p:spTree>
    <p:extLst>
      <p:ext uri="{BB962C8B-B14F-4D97-AF65-F5344CB8AC3E}">
        <p14:creationId xmlns:p14="http://schemas.microsoft.com/office/powerpoint/2010/main" val="39349856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201DAA-21BB-44F1-B18B-5E42B0B0CEC3}"/>
              </a:ext>
            </a:extLst>
          </p:cNvPr>
          <p:cNvSpPr>
            <a:spLocks noGrp="1"/>
          </p:cNvSpPr>
          <p:nvPr>
            <p:ph type="title"/>
          </p:nvPr>
        </p:nvSpPr>
        <p:spPr/>
        <p:txBody>
          <a:bodyPr/>
          <a:lstStyle/>
          <a:p>
            <a:pPr algn="ctr"/>
            <a:r>
              <a:rPr lang="en-US" b="1" dirty="0">
                <a:latin typeface="Times New Roman" panose="02020603050405020304" pitchFamily="18" charset="0"/>
                <a:cs typeface="Times New Roman" panose="02020603050405020304" pitchFamily="18" charset="0"/>
              </a:rPr>
              <a:t>Reference.</a:t>
            </a:r>
          </a:p>
        </p:txBody>
      </p:sp>
      <p:sp>
        <p:nvSpPr>
          <p:cNvPr id="3" name="Content Placeholder 2">
            <a:extLst>
              <a:ext uri="{FF2B5EF4-FFF2-40B4-BE49-F238E27FC236}">
                <a16:creationId xmlns:a16="http://schemas.microsoft.com/office/drawing/2014/main" id="{D5A92937-C103-4819-9E06-68636380A264}"/>
              </a:ext>
            </a:extLst>
          </p:cNvPr>
          <p:cNvSpPr>
            <a:spLocks noGrp="1"/>
          </p:cNvSpPr>
          <p:nvPr>
            <p:ph idx="1"/>
          </p:nvPr>
        </p:nvSpPr>
        <p:spPr/>
        <p:txBody>
          <a:bodyPr>
            <a:normAutofit/>
          </a:bodyPr>
          <a:lstStyle/>
          <a:p>
            <a:pPr marL="457200" marR="0" indent="-457200" algn="just">
              <a:lnSpc>
                <a:spcPct val="200000"/>
              </a:lnSpc>
              <a:spcBef>
                <a:spcPts val="0"/>
              </a:spcBef>
              <a:spcAft>
                <a:spcPts val="800"/>
              </a:spcAft>
            </a:pP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Butts, J. B., &amp; Rich, K. L. (2019). </a:t>
            </a:r>
            <a:r>
              <a:rPr lang="en-US"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Nursing ethics</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Jones &amp; Bartlett Learning.</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lnSpc>
                <a:spcPct val="200000"/>
              </a:lnSpc>
              <a:spcBef>
                <a:spcPts val="0"/>
              </a:spcBef>
              <a:spcAft>
                <a:spcPts val="800"/>
              </a:spcAft>
            </a:pPr>
            <a:r>
              <a:rPr lang="en-US"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Gobis</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B., Yu, A., Reardon, J., Nystrom, M., Grindrod, K., &amp; McCarthy, L. (2018). Prioritizing </a:t>
            </a:r>
            <a:r>
              <a:rPr lang="en-US" sz="1800"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intraprofessional</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collaboration for optimal patient care: A call to action. </a:t>
            </a:r>
            <a:r>
              <a:rPr lang="en-US"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Canadian Pharmacists Journal/Revue des </a:t>
            </a:r>
            <a:r>
              <a:rPr lang="en-US" sz="1800" i="1" dirty="0" err="1">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Pharmaciens</a:t>
            </a:r>
            <a:r>
              <a:rPr lang="en-US"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du Canada</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 </a:t>
            </a:r>
            <a:r>
              <a:rPr lang="en-US" sz="1800" i="1"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151</a:t>
            </a: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(3), 170-175</a:t>
            </a:r>
            <a:r>
              <a:rPr lang="en-US" sz="1800" dirty="0">
                <a:solidFill>
                  <a:srgbClr val="222222"/>
                </a:solidFill>
                <a:effectLst/>
                <a:latin typeface="Arial" panose="020B0604020202020204" pitchFamily="34" charset="0"/>
                <a:ea typeface="Calibri" panose="020F0502020204030204" pitchFamily="34" charset="0"/>
                <a:cs typeface="Times New Roman" panose="02020603050405020304" pitchFamily="18" charset="0"/>
              </a:rPr>
              <a:t>.</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457200" marR="0" indent="-457200" algn="just">
              <a:lnSpc>
                <a:spcPct val="200000"/>
              </a:lnSpc>
              <a:spcBef>
                <a:spcPts val="0"/>
              </a:spcBef>
              <a:spcAft>
                <a:spcPts val="800"/>
              </a:spcAft>
            </a:pPr>
            <a:r>
              <a:rPr lang="en-US" sz="1800" dirty="0">
                <a:solidFill>
                  <a:srgbClr val="222222"/>
                </a:solidFill>
                <a:effectLst/>
                <a:latin typeface="Times New Roman" panose="02020603050405020304" pitchFamily="18" charset="0"/>
                <a:ea typeface="Calibri" panose="020F0502020204030204" pitchFamily="34" charset="0"/>
                <a:cs typeface="Times New Roman" panose="02020603050405020304" pitchFamily="18" charset="0"/>
              </a:rPr>
              <a:t>Haddad, L. M., &amp; Geiger, R. A. (2018). Nursing ethical considerations.</a:t>
            </a: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551366242"/>
      </p:ext>
    </p:extLst>
  </p:cSld>
  <p:clrMapOvr>
    <a:masterClrMapping/>
  </p:clrMapOvr>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411</TotalTime>
  <Words>1084</Words>
  <Application>Microsoft Office PowerPoint</Application>
  <PresentationFormat>Widescreen</PresentationFormat>
  <Paragraphs>41</Paragraphs>
  <Slides>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Calibri</vt:lpstr>
      <vt:lpstr>Times New Roman</vt:lpstr>
      <vt:lpstr>Trebuchet MS</vt:lpstr>
      <vt:lpstr>Wingdings 3</vt:lpstr>
      <vt:lpstr>Facet</vt:lpstr>
      <vt:lpstr>PowerPoint Presentation</vt:lpstr>
      <vt:lpstr>Organ Donation And Ethical Dilemma. Student Name. Institution Affiliation. Date.</vt:lpstr>
      <vt:lpstr>Introduction.</vt:lpstr>
      <vt:lpstr>Donation and Ethical Dilemma.</vt:lpstr>
      <vt:lpstr>Ethical issues using Deontological approach.</vt:lpstr>
      <vt:lpstr>Strategies to Minimize conflict. </vt:lpstr>
      <vt:lpstr>Conclusion</vt:lpstr>
      <vt:lpstr>Reference.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user</cp:lastModifiedBy>
  <cp:revision>10</cp:revision>
  <dcterms:created xsi:type="dcterms:W3CDTF">2021-09-08T10:11:51Z</dcterms:created>
  <dcterms:modified xsi:type="dcterms:W3CDTF">2021-09-09T20:44:24Z</dcterms:modified>
</cp:coreProperties>
</file>